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91" r:id="rId2"/>
    <p:sldId id="292" r:id="rId3"/>
    <p:sldId id="268" r:id="rId4"/>
    <p:sldId id="299" r:id="rId5"/>
    <p:sldId id="295" r:id="rId6"/>
    <p:sldId id="307" r:id="rId7"/>
    <p:sldId id="296" r:id="rId8"/>
    <p:sldId id="270" r:id="rId9"/>
    <p:sldId id="318" r:id="rId10"/>
    <p:sldId id="280" r:id="rId11"/>
    <p:sldId id="319" r:id="rId12"/>
    <p:sldId id="278" r:id="rId13"/>
    <p:sldId id="320" r:id="rId14"/>
    <p:sldId id="293" r:id="rId15"/>
    <p:sldId id="321" r:id="rId16"/>
    <p:sldId id="276" r:id="rId17"/>
    <p:sldId id="322" r:id="rId18"/>
    <p:sldId id="274" r:id="rId19"/>
    <p:sldId id="323" r:id="rId20"/>
    <p:sldId id="272" r:id="rId21"/>
    <p:sldId id="324" r:id="rId22"/>
    <p:sldId id="283" r:id="rId23"/>
    <p:sldId id="325" r:id="rId24"/>
    <p:sldId id="282" r:id="rId25"/>
    <p:sldId id="326" r:id="rId26"/>
    <p:sldId id="271" r:id="rId27"/>
    <p:sldId id="327" r:id="rId28"/>
    <p:sldId id="317" r:id="rId29"/>
    <p:sldId id="308" r:id="rId30"/>
    <p:sldId id="309" r:id="rId31"/>
    <p:sldId id="314" r:id="rId32"/>
    <p:sldId id="315" r:id="rId33"/>
    <p:sldId id="316" r:id="rId34"/>
    <p:sldId id="310" r:id="rId35"/>
    <p:sldId id="311" r:id="rId36"/>
    <p:sldId id="313" r:id="rId37"/>
    <p:sldId id="312" r:id="rId38"/>
    <p:sldId id="261" r:id="rId39"/>
  </p:sldIdLst>
  <p:sldSz cx="12188825" cy="6858000"/>
  <p:notesSz cx="6858000" cy="9144000"/>
  <p:defaultTextStyle>
    <a:defPPr>
      <a:defRPr lang="es-ES"/>
    </a:defPPr>
    <a:lvl1pPr marL="0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751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9502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4253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9004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3756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8507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03258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8009" algn="l" defTabSz="61475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29" autoAdjust="0"/>
  </p:normalViewPr>
  <p:slideViewPr>
    <p:cSldViewPr snapToGrid="0" snapToObjects="1">
      <p:cViewPr varScale="1">
        <p:scale>
          <a:sx n="68" d="100"/>
          <a:sy n="68" d="100"/>
        </p:scale>
        <p:origin x="756" y="6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0A8DB-9EEE-4B09-A7FE-4725AE45A1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E6FD7A2-F6C9-49CD-8D7C-DC8A041961FD}" type="pres">
      <dgm:prSet presAssocID="{6820A8DB-9EEE-4B09-A7FE-4725AE45A1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FB7CC6FA-37F7-434E-A95E-BEB7E73ACBE2}" type="presOf" srcId="{6820A8DB-9EEE-4B09-A7FE-4725AE45A124}" destId="{CE6FD7A2-F6C9-49CD-8D7C-DC8A041961FD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5F08E1-1EF3-4BBB-BF1F-C0D2F7F129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F0B1F92-6007-42C2-9EBB-5634AE48C458}" type="pres">
      <dgm:prSet presAssocID="{035F08E1-1EF3-4BBB-BF1F-C0D2F7F129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1021CE96-E79D-4215-9CE3-30D7306536C4}" type="presOf" srcId="{035F08E1-1EF3-4BBB-BF1F-C0D2F7F1291C}" destId="{DF0B1F92-6007-42C2-9EBB-5634AE48C458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7E33C-6C9E-4341-B438-B3D5A4680E78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47520-7E81-D74F-98BC-90BAD165B97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39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165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746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1746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schemeClr val="bg1">
                    <a:lumMod val="95000"/>
                  </a:schemeClr>
                </a:solidFill>
              </a:rPr>
              <a:t>(Logo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BLANCO </a:t>
            </a:r>
            <a:r>
              <a:rPr lang="en-US" kern="1200" dirty="0">
                <a:solidFill>
                  <a:schemeClr val="bg1">
                    <a:lumMod val="95000"/>
                  </a:schemeClr>
                </a:solidFill>
              </a:rPr>
              <a:t>por Ministerio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dependiendo de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cada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presentación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kern="1200" dirty="0" err="1">
                <a:solidFill>
                  <a:schemeClr val="bg1">
                    <a:lumMod val="95000"/>
                  </a:schemeClr>
                </a:solidFill>
              </a:rPr>
              <a:t>Centrado</a:t>
            </a:r>
            <a:r>
              <a:rPr lang="en-US" kern="1200" dirty="0">
                <a:solidFill>
                  <a:schemeClr val="bg1">
                    <a:lumMod val="95000"/>
                  </a:schemeClr>
                </a:solidFill>
              </a:rPr>
              <a:t>, .PNG)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7520-7E81-D74F-98BC-90BAD165B97A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23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3" y="2130427"/>
            <a:ext cx="10360501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4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3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03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8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794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2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830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8" hasCustomPrompt="1"/>
          </p:nvPr>
        </p:nvSpPr>
        <p:spPr>
          <a:xfrm>
            <a:off x="4638526" y="3035300"/>
            <a:ext cx="7008573" cy="3236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Contenido de la </a:t>
            </a:r>
            <a:r>
              <a:rPr lang="es-ES_tradnl" dirty="0" err="1"/>
              <a:t>slide</a:t>
            </a:r>
            <a:r>
              <a:rPr lang="es-ES_tradnl" dirty="0"/>
              <a:t> en dos columnas de texto. </a:t>
            </a:r>
            <a:r>
              <a:rPr lang="es-ES_tradnl" dirty="0" err="1"/>
              <a:t>Verdana</a:t>
            </a:r>
            <a:r>
              <a:rPr lang="es-ES_tradnl" dirty="0"/>
              <a:t> 15pt. </a:t>
            </a:r>
          </a:p>
          <a:p>
            <a:pPr lvl="0"/>
            <a:endParaRPr lang="es-ES_tradnl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Texto texto texto texto texto texto texto texto texto texto texto texto texto texto texto.</a:t>
            </a:r>
          </a:p>
          <a:p>
            <a:pPr lvl="0"/>
            <a:r>
              <a:rPr lang="es-ES_tradnl" dirty="0"/>
              <a:t> </a:t>
            </a:r>
          </a:p>
        </p:txBody>
      </p:sp>
      <p:sp>
        <p:nvSpPr>
          <p:cNvPr id="7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4638525" y="1066801"/>
            <a:ext cx="7008574" cy="9906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4638525" y="2184400"/>
            <a:ext cx="7008574" cy="72390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  <p:pic>
        <p:nvPicPr>
          <p:cNvPr id="9" name="Picture 8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7" y="0"/>
            <a:ext cx="2708627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3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/>
          <p:cNvSpPr>
            <a:spLocks noGrp="1"/>
          </p:cNvSpPr>
          <p:nvPr>
            <p:ph idx="16" hasCustomPrompt="1"/>
          </p:nvPr>
        </p:nvSpPr>
        <p:spPr>
          <a:xfrm>
            <a:off x="545956" y="2773681"/>
            <a:ext cx="5386321" cy="349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Imagen, gráfico, tabla, organigrama, multimedia.  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idx="17" hasCustomPrompt="1"/>
          </p:nvPr>
        </p:nvSpPr>
        <p:spPr>
          <a:xfrm>
            <a:off x="6260778" y="2773681"/>
            <a:ext cx="5386321" cy="349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Font typeface="Arial"/>
              <a:buNone/>
              <a:defRPr sz="1500" baseline="0">
                <a:solidFill>
                  <a:schemeClr val="tx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defRPr sz="1800">
                <a:solidFill>
                  <a:schemeClr val="bg1"/>
                </a:solidFill>
                <a:latin typeface="gobCL"/>
                <a:cs typeface="gobCL"/>
              </a:defRPr>
            </a:lvl2pPr>
            <a:lvl3pPr>
              <a:defRPr sz="1800">
                <a:solidFill>
                  <a:schemeClr val="bg1"/>
                </a:solidFill>
                <a:latin typeface="gobCL"/>
                <a:cs typeface="gobCL"/>
              </a:defRPr>
            </a:lvl3pPr>
          </a:lstStyle>
          <a:p>
            <a:pPr lvl="0"/>
            <a:r>
              <a:rPr lang="es-ES_tradnl" dirty="0"/>
              <a:t>Imagen, gráfico, tabla, organigrama, multimedia.  </a:t>
            </a:r>
          </a:p>
        </p:txBody>
      </p:sp>
      <p:sp>
        <p:nvSpPr>
          <p:cNvPr id="8" name="Marcador de contenido 12"/>
          <p:cNvSpPr>
            <a:spLocks noGrp="1"/>
          </p:cNvSpPr>
          <p:nvPr>
            <p:ph sz="quarter" idx="12" hasCustomPrompt="1"/>
          </p:nvPr>
        </p:nvSpPr>
        <p:spPr>
          <a:xfrm>
            <a:off x="541726" y="1066801"/>
            <a:ext cx="11105374" cy="747580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0">
                <a:solidFill>
                  <a:schemeClr val="accent1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Titulo del capítulo/tema de la </a:t>
            </a:r>
            <a:r>
              <a:rPr lang="es-ES" dirty="0" err="1"/>
              <a:t>diapo</a:t>
            </a:r>
            <a:r>
              <a:rPr lang="es-ES" dirty="0"/>
              <a:t>. en máx. dos líneas. </a:t>
            </a:r>
            <a:r>
              <a:rPr lang="es-ES" dirty="0" err="1"/>
              <a:t>Verdana</a:t>
            </a:r>
            <a:r>
              <a:rPr lang="es-ES" dirty="0"/>
              <a:t> Negrita 20pt:</a:t>
            </a:r>
          </a:p>
          <a:p>
            <a:pPr lvl="0"/>
            <a:endParaRPr lang="es-ES" dirty="0"/>
          </a:p>
        </p:txBody>
      </p:sp>
      <p:pic>
        <p:nvPicPr>
          <p:cNvPr id="12" name="Picture 11" descr="Complemento-Logo-Gobierno-160x14p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27" y="0"/>
            <a:ext cx="2708627" cy="177800"/>
          </a:xfrm>
          <a:prstGeom prst="rect">
            <a:avLst/>
          </a:prstGeom>
        </p:spPr>
      </p:pic>
      <p:sp>
        <p:nvSpPr>
          <p:cNvPr id="14" name="Marcador de contenido 12"/>
          <p:cNvSpPr>
            <a:spLocks noGrp="1"/>
          </p:cNvSpPr>
          <p:nvPr>
            <p:ph sz="quarter" idx="13" hasCustomPrompt="1"/>
          </p:nvPr>
        </p:nvSpPr>
        <p:spPr>
          <a:xfrm>
            <a:off x="541726" y="1966784"/>
            <a:ext cx="11105374" cy="38017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i="0" spc="0">
                <a:solidFill>
                  <a:srgbClr val="4F81BD"/>
                </a:solidFill>
                <a:latin typeface="Verdana"/>
              </a:defRPr>
            </a:lvl1pPr>
          </a:lstStyle>
          <a:p>
            <a:pPr lvl="0"/>
            <a:r>
              <a:rPr lang="es-ES" dirty="0"/>
              <a:t>(Línea adicional) Subtema </a:t>
            </a:r>
            <a:r>
              <a:rPr lang="es-ES" dirty="0" err="1"/>
              <a:t>Verdana</a:t>
            </a:r>
            <a:r>
              <a:rPr lang="es-ES" dirty="0"/>
              <a:t> 18pt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872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03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4" y="4406903"/>
            <a:ext cx="10360501" cy="1362074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4" y="2906714"/>
            <a:ext cx="10360501" cy="1500186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47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950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442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90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737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85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032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80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1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1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4"/>
            <a:ext cx="5385514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751" indent="0">
              <a:buNone/>
              <a:defRPr sz="2700" b="1"/>
            </a:lvl2pPr>
            <a:lvl3pPr marL="1229502" indent="0">
              <a:buNone/>
              <a:defRPr sz="2400" b="1"/>
            </a:lvl3pPr>
            <a:lvl4pPr marL="1844253" indent="0">
              <a:buNone/>
              <a:defRPr sz="2200" b="1"/>
            </a:lvl4pPr>
            <a:lvl5pPr marL="2459004" indent="0">
              <a:buNone/>
              <a:defRPr sz="2200" b="1"/>
            </a:lvl5pPr>
            <a:lvl6pPr marL="3073756" indent="0">
              <a:buNone/>
              <a:defRPr sz="2200" b="1"/>
            </a:lvl6pPr>
            <a:lvl7pPr marL="3688507" indent="0">
              <a:buNone/>
              <a:defRPr sz="2200" b="1"/>
            </a:lvl7pPr>
            <a:lvl8pPr marL="4303258" indent="0">
              <a:buNone/>
              <a:defRPr sz="2200" b="1"/>
            </a:lvl8pPr>
            <a:lvl9pPr marL="4918009" indent="0">
              <a:buNone/>
              <a:defRPr sz="2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6" y="1535114"/>
            <a:ext cx="5387630" cy="63976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4751" indent="0">
              <a:buNone/>
              <a:defRPr sz="2700" b="1"/>
            </a:lvl2pPr>
            <a:lvl3pPr marL="1229502" indent="0">
              <a:buNone/>
              <a:defRPr sz="2400" b="1"/>
            </a:lvl3pPr>
            <a:lvl4pPr marL="1844253" indent="0">
              <a:buNone/>
              <a:defRPr sz="2200" b="1"/>
            </a:lvl4pPr>
            <a:lvl5pPr marL="2459004" indent="0">
              <a:buNone/>
              <a:defRPr sz="2200" b="1"/>
            </a:lvl5pPr>
            <a:lvl6pPr marL="3073756" indent="0">
              <a:buNone/>
              <a:defRPr sz="2200" b="1"/>
            </a:lvl6pPr>
            <a:lvl7pPr marL="3688507" indent="0">
              <a:buNone/>
              <a:defRPr sz="2200" b="1"/>
            </a:lvl7pPr>
            <a:lvl8pPr marL="4303258" indent="0">
              <a:buNone/>
              <a:defRPr sz="2200" b="1"/>
            </a:lvl8pPr>
            <a:lvl9pPr marL="4918009" indent="0">
              <a:buNone/>
              <a:defRPr sz="2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8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14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54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4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4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4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14751" indent="0">
              <a:buNone/>
              <a:defRPr sz="1600"/>
            </a:lvl2pPr>
            <a:lvl3pPr marL="1229502" indent="0">
              <a:buNone/>
              <a:defRPr sz="1300"/>
            </a:lvl3pPr>
            <a:lvl4pPr marL="1844253" indent="0">
              <a:buNone/>
              <a:defRPr sz="1200"/>
            </a:lvl4pPr>
            <a:lvl5pPr marL="2459004" indent="0">
              <a:buNone/>
              <a:defRPr sz="1200"/>
            </a:lvl5pPr>
            <a:lvl6pPr marL="3073756" indent="0">
              <a:buNone/>
              <a:defRPr sz="1200"/>
            </a:lvl6pPr>
            <a:lvl7pPr marL="3688507" indent="0">
              <a:buNone/>
              <a:defRPr sz="1200"/>
            </a:lvl7pPr>
            <a:lvl8pPr marL="4303258" indent="0">
              <a:buNone/>
              <a:defRPr sz="1200"/>
            </a:lvl8pPr>
            <a:lvl9pPr marL="4918009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0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6" y="4800600"/>
            <a:ext cx="7313295" cy="566738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14751" indent="0">
              <a:buNone/>
              <a:defRPr sz="3800"/>
            </a:lvl2pPr>
            <a:lvl3pPr marL="1229502" indent="0">
              <a:buNone/>
              <a:defRPr sz="3200"/>
            </a:lvl3pPr>
            <a:lvl4pPr marL="1844253" indent="0">
              <a:buNone/>
              <a:defRPr sz="2700"/>
            </a:lvl4pPr>
            <a:lvl5pPr marL="2459004" indent="0">
              <a:buNone/>
              <a:defRPr sz="2700"/>
            </a:lvl5pPr>
            <a:lvl6pPr marL="3073756" indent="0">
              <a:buNone/>
              <a:defRPr sz="2700"/>
            </a:lvl6pPr>
            <a:lvl7pPr marL="3688507" indent="0">
              <a:buNone/>
              <a:defRPr sz="2700"/>
            </a:lvl7pPr>
            <a:lvl8pPr marL="4303258" indent="0">
              <a:buNone/>
              <a:defRPr sz="2700"/>
            </a:lvl8pPr>
            <a:lvl9pPr marL="4918009" indent="0">
              <a:buNone/>
              <a:defRPr sz="2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6" y="5367339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14751" indent="0">
              <a:buNone/>
              <a:defRPr sz="1600"/>
            </a:lvl2pPr>
            <a:lvl3pPr marL="1229502" indent="0">
              <a:buNone/>
              <a:defRPr sz="1300"/>
            </a:lvl3pPr>
            <a:lvl4pPr marL="1844253" indent="0">
              <a:buNone/>
              <a:defRPr sz="1200"/>
            </a:lvl4pPr>
            <a:lvl5pPr marL="2459004" indent="0">
              <a:buNone/>
              <a:defRPr sz="1200"/>
            </a:lvl5pPr>
            <a:lvl6pPr marL="3073756" indent="0">
              <a:buNone/>
              <a:defRPr sz="1200"/>
            </a:lvl6pPr>
            <a:lvl7pPr marL="3688507" indent="0">
              <a:buNone/>
              <a:defRPr sz="1200"/>
            </a:lvl7pPr>
            <a:lvl8pPr marL="4303258" indent="0">
              <a:buNone/>
              <a:defRPr sz="1200"/>
            </a:lvl8pPr>
            <a:lvl9pPr marL="4918009" indent="0">
              <a:buNone/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005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22950" tIns="61475" rIns="122950" bIns="61475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3"/>
          </a:xfrm>
          <a:prstGeom prst="rect">
            <a:avLst/>
          </a:prstGeom>
        </p:spPr>
        <p:txBody>
          <a:bodyPr vert="horz" lIns="122950" tIns="61475" rIns="122950" bIns="61475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DE2A-52CF-B048-89B3-A4767B09122D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6" y="6356351"/>
            <a:ext cx="3859795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6" y="6356351"/>
            <a:ext cx="2844059" cy="365125"/>
          </a:xfrm>
          <a:prstGeom prst="rect">
            <a:avLst/>
          </a:prstGeom>
        </p:spPr>
        <p:txBody>
          <a:bodyPr vert="horz" lIns="122950" tIns="61475" rIns="122950" bIns="6147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E33B-29C3-A64D-9297-00A5A1600F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34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61475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1063" indent="-461063" algn="l" defTabSz="614751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8971" indent="-384219" algn="l" defTabSz="614751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6878" indent="-307376" algn="l" defTabSz="61475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51629" indent="-307376" algn="l" defTabSz="614751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6380" indent="-307376" algn="l" defTabSz="614751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81131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5882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10633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5385" indent="-307376" algn="l" defTabSz="61475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751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9502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4253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9004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3756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8507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03258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8009" algn="l" defTabSz="61475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8625190732_b62b6888d9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2425700"/>
            <a:ext cx="12192000" cy="1803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CL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Ministerio de Desarrollo Social y Familia</a:t>
            </a:r>
          </a:p>
          <a:p>
            <a:pPr algn="ctr"/>
            <a:r>
              <a:rPr lang="es-CL" sz="28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Presupuesto año 2021</a:t>
            </a:r>
          </a:p>
        </p:txBody>
      </p:sp>
      <p:sp>
        <p:nvSpPr>
          <p:cNvPr id="5" name="Content Placeholder 7"/>
          <p:cNvSpPr>
            <a:spLocks noGrp="1"/>
          </p:cNvSpPr>
          <p:nvPr/>
        </p:nvSpPr>
        <p:spPr>
          <a:xfrm>
            <a:off x="2772834" y="2442041"/>
            <a:ext cx="6646333" cy="96520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14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394112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Partida 21-01-05 “IEF SISTEMA CHILE SOLIDARIO”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5" y="1969041"/>
            <a:ext cx="4926842" cy="10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07" y="2122213"/>
            <a:ext cx="5105021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394112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Partida 21-01-05 “IEF SISTEMA CHILE SOLIDARIO”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8" y="1426446"/>
            <a:ext cx="4380932" cy="521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64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7336" y="6544279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5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393173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Partida 21-02-01 “FONDO DE SOLIDARIDAD E INVERSION SOCIAL”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96" y="2026024"/>
            <a:ext cx="4981432" cy="1617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39" y="2217945"/>
            <a:ext cx="5061540" cy="285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58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7336" y="6544279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5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393173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Partida 21-02-01 “FONDO DE SOLIDARIDAD E INVERSION SOCIAL”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10" y="1521045"/>
            <a:ext cx="4107977" cy="419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11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0665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40138" y="394723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Partida 21-05-01 “INSTITUTO NACIONAL DE LA JUVENTUD”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1995639"/>
            <a:ext cx="4885899" cy="144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76" y="2210937"/>
            <a:ext cx="4943276" cy="327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40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0665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40138" y="394723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Partida 21-05-01 “INSTITUTO NACIONAL DE LA JUVENTUD”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919" y="1645423"/>
            <a:ext cx="4094329" cy="33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709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1927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40138" y="529649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Partida 21-06-01 “CORPORACION NACIONAL DE DESARROLLO INDIGENA”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2022029"/>
            <a:ext cx="4790364" cy="160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28" y="2315329"/>
            <a:ext cx="5121883" cy="305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356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1927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40138" y="311284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Partida 21-06-01 “CORPORACION NACIONAL DE DESARROLLO INDIGENA”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28" y="1439154"/>
            <a:ext cx="4490114" cy="5110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774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2880" y="6491731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466244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Partida 21-07-01 “SERVICIO NACIONAL DE LA DISCAPACIDAD”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1" y="2060812"/>
            <a:ext cx="4831307" cy="158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07" y="2279175"/>
            <a:ext cx="4975722" cy="323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8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2880" y="6491731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343414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Partida 21-07-01 “SERVICIO NACIONAL DE LA DISCAPACIDAD”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9" y="1471284"/>
            <a:ext cx="4326340" cy="502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19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2425700"/>
            <a:ext cx="12192000" cy="1803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/>
        </p:nvSpPr>
        <p:spPr>
          <a:xfrm>
            <a:off x="2772834" y="2442041"/>
            <a:ext cx="6646333" cy="965201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 kern="1200" spc="0">
                <a:solidFill>
                  <a:schemeClr val="accent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46" y="1765765"/>
            <a:ext cx="2190377" cy="199020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562" y="4092622"/>
            <a:ext cx="10969943" cy="1143000"/>
          </a:xfr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</a:pPr>
            <a:r>
              <a:rPr lang="es-SV" sz="2400" b="1" dirty="0">
                <a:solidFill>
                  <a:schemeClr val="tx2">
                    <a:lumMod val="75000"/>
                  </a:schemeClr>
                </a:solidFill>
                <a:latin typeface="Verdana"/>
                <a:ea typeface="+mn-ea"/>
                <a:cs typeface="+mn-cs"/>
              </a:rPr>
              <a:t>División de Administración y Finanzas</a:t>
            </a:r>
            <a:br>
              <a:rPr lang="es-SV" sz="2400" b="1" dirty="0">
                <a:solidFill>
                  <a:schemeClr val="tx2">
                    <a:lumMod val="75000"/>
                  </a:schemeClr>
                </a:solidFill>
                <a:latin typeface="Verdana"/>
                <a:ea typeface="+mn-ea"/>
                <a:cs typeface="+mn-cs"/>
              </a:rPr>
            </a:br>
            <a:r>
              <a:rPr lang="es-SV" sz="2400" b="1" dirty="0">
                <a:solidFill>
                  <a:schemeClr val="tx2">
                    <a:lumMod val="75000"/>
                  </a:schemeClr>
                </a:solidFill>
                <a:latin typeface="Verdana"/>
                <a:ea typeface="+mn-ea"/>
                <a:cs typeface="+mn-cs"/>
              </a:rPr>
              <a:t>Oficina de Gestión Presupuestaria </a:t>
            </a:r>
          </a:p>
        </p:txBody>
      </p:sp>
    </p:spTree>
    <p:extLst>
      <p:ext uri="{BB962C8B-B14F-4D97-AF65-F5344CB8AC3E}">
        <p14:creationId xmlns:p14="http://schemas.microsoft.com/office/powerpoint/2010/main" val="3801160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40138" y="651911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Partida 21-08-01 “SERVICIO NACIONAL DEL ADULTO MAYOR”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9" y="2169994"/>
            <a:ext cx="4995080" cy="155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8" y="2347030"/>
            <a:ext cx="5090615" cy="349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683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40138" y="501786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Partida 21-08-01 “SERVICIO NACIONAL DEL ADULTO MAYOR”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0" y="1629656"/>
            <a:ext cx="4094329" cy="489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95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5574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470981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Partida 21-09-01 “SUBSECRETARIA DE EVALUACION SOCIAL”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04" y="2086379"/>
            <a:ext cx="5404514" cy="144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079" y="2619778"/>
            <a:ext cx="4933950" cy="319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88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5574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375447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Partida 21-09-01 “SUBSECRETARIA DE EVALUACION SOCIAL”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1" y="1639794"/>
            <a:ext cx="4162568" cy="387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138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5574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5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690011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Partida 21-10-01 “SUBSECRETARIA DE LA NIÑEZ”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47" y="2168266"/>
            <a:ext cx="5431809" cy="144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699" y="2506071"/>
            <a:ext cx="4949329" cy="314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758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5574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5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690011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Partida 21-10-01 “SUBSECRETARIA DE LA NIÑEZ”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1940710"/>
            <a:ext cx="4107976" cy="314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9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899562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Partida 21-10-02 “SISTEMA DE PROTECCION INTEGRAL A LA INFANCIA”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78" y="2456575"/>
            <a:ext cx="5377218" cy="117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79" y="2608642"/>
            <a:ext cx="47815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175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899562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Partida 21-10-02 “SISTEMA DE PROTECCION INTEGRAL A LA INFANCIA”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64" y="2027432"/>
            <a:ext cx="4599295" cy="420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593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914163" y="3289919"/>
            <a:ext cx="10360501" cy="695227"/>
          </a:xfrm>
        </p:spPr>
        <p:txBody>
          <a:bodyPr>
            <a:normAutofit/>
          </a:bodyPr>
          <a:lstStyle/>
          <a:p>
            <a:pPr defTabSz="457200">
              <a:spcBef>
                <a:spcPct val="20000"/>
              </a:spcBef>
            </a:pPr>
            <a:r>
              <a:rPr lang="es-SV" sz="2400" b="1" dirty="0">
                <a:solidFill>
                  <a:schemeClr val="tx2">
                    <a:lumMod val="75000"/>
                  </a:schemeClr>
                </a:solidFill>
                <a:latin typeface="Verdana"/>
                <a:ea typeface="+mn-ea"/>
                <a:cs typeface="+mn-cs"/>
              </a:rPr>
              <a:t>Oficina de Gestión Presupuestaria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type="subTitle" idx="1"/>
          </p:nvPr>
        </p:nvSpPr>
        <p:spPr>
          <a:xfrm>
            <a:off x="1828324" y="2566348"/>
            <a:ext cx="8532178" cy="708546"/>
          </a:xfrm>
        </p:spPr>
        <p:txBody>
          <a:bodyPr>
            <a:normAutofit/>
          </a:bodyPr>
          <a:lstStyle/>
          <a:p>
            <a:pPr defTabSz="457200"/>
            <a:r>
              <a:rPr lang="es-SV" sz="3200" b="1" dirty="0">
                <a:solidFill>
                  <a:schemeClr val="tx2">
                    <a:lumMod val="75000"/>
                  </a:schemeClr>
                </a:solidFill>
                <a:latin typeface="Verdana"/>
              </a:rPr>
              <a:t>Glosas Presupuestarias  Año 2021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63" y="605705"/>
            <a:ext cx="1673045" cy="152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84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32231594"/>
              </p:ext>
            </p:extLst>
          </p:nvPr>
        </p:nvGraphicFramePr>
        <p:xfrm>
          <a:off x="577850" y="855568"/>
          <a:ext cx="11029950" cy="877560"/>
        </p:xfrm>
        <a:graphic>
          <a:graphicData uri="http://schemas.openxmlformats.org/drawingml/2006/table">
            <a:tbl>
              <a:tblPr/>
              <a:tblGrid>
                <a:gridCol w="1102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92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20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PARTIDA 21 "MINISTERIO DE DESARROLLO SOCIAL"</a:t>
                      </a:r>
                    </a:p>
                  </a:txBody>
                  <a:tcPr marL="8040" marR="8040" marT="8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GLOSAS PRESUPUESTARIAS AÑO 2021 - A NIVEL DE PARTIDA</a:t>
                      </a:r>
                    </a:p>
                  </a:txBody>
                  <a:tcPr marL="8040" marR="8040" marT="8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Periodos de Información </a:t>
                      </a:r>
                    </a:p>
                  </a:txBody>
                  <a:tcPr marL="8040" marR="8040" marT="8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uadroTexto 6"/>
          <p:cNvSpPr txBox="1"/>
          <p:nvPr/>
        </p:nvSpPr>
        <p:spPr>
          <a:xfrm>
            <a:off x="72880" y="6515987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274888"/>
            <a:ext cx="111156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59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788275" y="495300"/>
            <a:ext cx="10593957" cy="990600"/>
          </a:xfrm>
        </p:spPr>
        <p:txBody>
          <a:bodyPr/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Ministerio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de Desarrollo Social y </a:t>
            </a:r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Familia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8279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idx="18"/>
          </p:nvPr>
        </p:nvSpPr>
        <p:spPr>
          <a:xfrm>
            <a:off x="1400175" y="1078173"/>
            <a:ext cx="9458326" cy="528168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El Presupuesto para el año 2021 fue aprobado según Ley 21.289 del 16.12.2020, Ley de Presupuestos del Sector Público y corresponde a la Partida 21, con los siguientes Servicios y/o Programas Presupuestarios:</a:t>
            </a:r>
          </a:p>
          <a:p>
            <a:pPr algn="just">
              <a:lnSpc>
                <a:spcPct val="170000"/>
              </a:lnSpc>
            </a:pPr>
            <a:endParaRPr lang="es-CL" sz="13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01	 01	Subsecretaría de Servicios Sociales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01	 05	Ingreso Ético Familiar y Sistema Chile Solidario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02	 01	Fondo de Solidaridad e Inversión Social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05	 01	Instituto Nacional de la Juventud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06	 01	Corporación Nacional de Desarrollo Indígena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07	 01	Servicio Nacional de la Discapacidad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08	 01	Servicio Nacional del Adulto Mayor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09	 01	Subsecretaría de Evaluación Social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10	 01	Subsecretaría de la Niñez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21 10	 02	Sistema de Protección Integral a la Infancia</a:t>
            </a:r>
          </a:p>
          <a:p>
            <a:pPr algn="just"/>
            <a:endParaRPr lang="es-CL" sz="13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s-CL" sz="1300" dirty="0">
                <a:solidFill>
                  <a:schemeClr val="tx2">
                    <a:lumMod val="75000"/>
                  </a:schemeClr>
                </a:solidFill>
              </a:rPr>
              <a:t>A continuación se presenta el Presupuesto aprobados por la Ley 21.289, para cada Servicio y/o Programa del Ministerio de Desarrollo Social y Familia.</a:t>
            </a:r>
            <a:endParaRPr lang="en-US" sz="1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63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81308151"/>
              </p:ext>
            </p:extLst>
          </p:nvPr>
        </p:nvGraphicFramePr>
        <p:xfrm>
          <a:off x="1458913" y="283845"/>
          <a:ext cx="9004300" cy="882015"/>
        </p:xfrm>
        <a:graphic>
          <a:graphicData uri="http://schemas.openxmlformats.org/drawingml/2006/table">
            <a:tbl>
              <a:tblPr/>
              <a:tblGrid>
                <a:gridCol w="900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20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PARTIDA 21 "MINISTERIO DE DESARROLLO SOCIAL"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LEY DE PRESUPUESTOS N°21.289  ART. 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Periodos de Información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" y="1371933"/>
            <a:ext cx="10890913" cy="485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312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42892794"/>
              </p:ext>
            </p:extLst>
          </p:nvPr>
        </p:nvGraphicFramePr>
        <p:xfrm>
          <a:off x="1458913" y="283845"/>
          <a:ext cx="9004300" cy="882015"/>
        </p:xfrm>
        <a:graphic>
          <a:graphicData uri="http://schemas.openxmlformats.org/drawingml/2006/table">
            <a:tbl>
              <a:tblPr/>
              <a:tblGrid>
                <a:gridCol w="900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20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PARTIDA 21 "MINISTERIO DE DESARROLLO SOCIAL"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LEY DE PRESUPUESTOS N°21.289  ART. 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Periodos de Información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81245"/>
            <a:ext cx="10639425" cy="470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478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87544963"/>
              </p:ext>
            </p:extLst>
          </p:nvPr>
        </p:nvGraphicFramePr>
        <p:xfrm>
          <a:off x="1458913" y="283845"/>
          <a:ext cx="9004300" cy="1211199"/>
        </p:xfrm>
        <a:graphic>
          <a:graphicData uri="http://schemas.openxmlformats.org/drawingml/2006/table">
            <a:tbl>
              <a:tblPr/>
              <a:tblGrid>
                <a:gridCol w="900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20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PARTIDA 21 "MINISTERIO DE DESARROLLO SOCIAL"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LEY DE PRESUPUESTOS N°21.289  ART. 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Periodos de Información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endParaRPr lang="es-CL" sz="1800" b="1" i="0" kern="1200" spc="0" dirty="0">
                        <a:solidFill>
                          <a:schemeClr val="tx2">
                            <a:lumMod val="75000"/>
                          </a:schemeClr>
                        </a:solidFill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37481"/>
            <a:ext cx="10639425" cy="488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768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250004568"/>
              </p:ext>
            </p:extLst>
          </p:nvPr>
        </p:nvGraphicFramePr>
        <p:xfrm>
          <a:off x="1458913" y="283845"/>
          <a:ext cx="9004300" cy="882015"/>
        </p:xfrm>
        <a:graphic>
          <a:graphicData uri="http://schemas.openxmlformats.org/drawingml/2006/table">
            <a:tbl>
              <a:tblPr/>
              <a:tblGrid>
                <a:gridCol w="900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20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PARTIDA 21 "MINISTERIO DE DESARROLLO SOCIAL"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LEY DE PRESUPUESTOS N°21.289  ART. 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Periodos de Información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283907"/>
            <a:ext cx="10639425" cy="529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9390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833891666"/>
              </p:ext>
            </p:extLst>
          </p:nvPr>
        </p:nvGraphicFramePr>
        <p:xfrm>
          <a:off x="417513" y="670070"/>
          <a:ext cx="11106150" cy="828528"/>
        </p:xfrm>
        <a:graphic>
          <a:graphicData uri="http://schemas.openxmlformats.org/drawingml/2006/table">
            <a:tbl>
              <a:tblPr/>
              <a:tblGrid>
                <a:gridCol w="1110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528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GLOSAS PRESUPUESTARIAS AÑO 2021</a:t>
                      </a:r>
                    </a:p>
                  </a:txBody>
                  <a:tcPr marL="8880" marR="8880" marT="88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8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6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Periodos de Información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6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INFORMACIÓN A SUBIR A LA PÁGINA WEB</a:t>
                      </a:r>
                    </a:p>
                  </a:txBody>
                  <a:tcPr marL="8880" marR="8880" marT="88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uadroTexto 6"/>
          <p:cNvSpPr txBox="1"/>
          <p:nvPr/>
        </p:nvSpPr>
        <p:spPr>
          <a:xfrm>
            <a:off x="72880" y="6506462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43" y="1719618"/>
            <a:ext cx="10641737" cy="401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0515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497734228"/>
              </p:ext>
            </p:extLst>
          </p:nvPr>
        </p:nvGraphicFramePr>
        <p:xfrm>
          <a:off x="1647825" y="362903"/>
          <a:ext cx="9256715" cy="997077"/>
        </p:xfrm>
        <a:graphic>
          <a:graphicData uri="http://schemas.openxmlformats.org/drawingml/2006/table">
            <a:tbl>
              <a:tblPr/>
              <a:tblGrid>
                <a:gridCol w="9256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8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PARTIDA 21 "MINISTERIO DE DESARROLLO SOCIAL Y FAMILIA"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4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GLOSAS PRESUPUESTARIAS AÑO 2021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4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Periodos de Información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</a:pPr>
                      <a:r>
                        <a:rPr lang="es-CL" sz="1400" b="1" i="0" kern="1200" spc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Verdana"/>
                          <a:ea typeface="+mn-ea"/>
                          <a:cs typeface="+mn-cs"/>
                        </a:rPr>
                        <a:t>INFORMACIÓN A ENVIAR A LA COMISIÓN ESPECIAL MIXTA DE PRESUPUESTOS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CuadroTexto 6"/>
          <p:cNvSpPr txBox="1"/>
          <p:nvPr/>
        </p:nvSpPr>
        <p:spPr>
          <a:xfrm>
            <a:off x="72880" y="6516874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19" y="1665027"/>
            <a:ext cx="10671266" cy="371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483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2"/>
          </p:nvPr>
        </p:nvSpPr>
        <p:spPr>
          <a:xfrm>
            <a:off x="541726" y="161926"/>
            <a:ext cx="11105374" cy="747580"/>
          </a:xfrm>
        </p:spPr>
        <p:txBody>
          <a:bodyPr>
            <a:noAutofit/>
          </a:bodyPr>
          <a:lstStyle/>
          <a:p>
            <a:pPr algn="ctr">
              <a:spcBef>
                <a:spcPts val="336"/>
              </a:spcBef>
            </a:pPr>
            <a:r>
              <a:rPr lang="es-CL" sz="1800" dirty="0">
                <a:solidFill>
                  <a:schemeClr val="tx2">
                    <a:lumMod val="75000"/>
                  </a:schemeClr>
                </a:solidFill>
              </a:rPr>
              <a:t>PARTIDA 21 "MINISTERIO DE DESARROLLO SOCIAL Y FAMILIA"</a:t>
            </a:r>
            <a:endParaRPr lang="es-CL" sz="1800" b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ctr">
              <a:spcBef>
                <a:spcPts val="336"/>
              </a:spcBef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GLOSAS PRESUPUESTARIAS AÑO 2021</a:t>
            </a:r>
            <a:endParaRPr lang="es-CL" sz="1400" b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ctr">
              <a:spcBef>
                <a:spcPts val="336"/>
              </a:spcBef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Periodos de Información </a:t>
            </a:r>
          </a:p>
          <a:p>
            <a:pPr algn="ctr">
              <a:spcBef>
                <a:spcPts val="336"/>
              </a:spcBef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INFORMACIÓN A ENVIAR A LA COMISIÓN ESPECIAL MIXTA DE PRESUPUESTOS</a:t>
            </a:r>
            <a:endParaRPr lang="es-CL" sz="1400" b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endParaRPr lang="es-SV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72880" y="6559550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90" y="1596315"/>
            <a:ext cx="10208525" cy="474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0732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2"/>
          </p:nvPr>
        </p:nvSpPr>
        <p:spPr>
          <a:xfrm>
            <a:off x="541726" y="161926"/>
            <a:ext cx="11105374" cy="747580"/>
          </a:xfrm>
        </p:spPr>
        <p:txBody>
          <a:bodyPr>
            <a:noAutofit/>
          </a:bodyPr>
          <a:lstStyle/>
          <a:p>
            <a:pPr algn="ctr">
              <a:spcBef>
                <a:spcPts val="336"/>
              </a:spcBef>
            </a:pPr>
            <a:r>
              <a:rPr lang="es-CL" sz="1800" dirty="0">
                <a:solidFill>
                  <a:schemeClr val="tx2">
                    <a:lumMod val="75000"/>
                  </a:schemeClr>
                </a:solidFill>
              </a:rPr>
              <a:t>PARTIDA 21 "MINISTERIO DE DESARROLLO SOCIAL Y FAMILIA"</a:t>
            </a:r>
            <a:endParaRPr lang="es-CL" sz="1800" b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ctr">
              <a:spcBef>
                <a:spcPts val="336"/>
              </a:spcBef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GLOSAS PRESUPUESTARIAS AÑO 2021</a:t>
            </a:r>
            <a:endParaRPr lang="es-CL" sz="1400" b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pPr algn="ctr">
              <a:spcBef>
                <a:spcPts val="336"/>
              </a:spcBef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Periodos de Información </a:t>
            </a:r>
          </a:p>
          <a:p>
            <a:pPr algn="ctr">
              <a:spcBef>
                <a:spcPts val="336"/>
              </a:spcBef>
            </a:pPr>
            <a:r>
              <a:rPr lang="es-CL" sz="1400" dirty="0">
                <a:solidFill>
                  <a:schemeClr val="tx2">
                    <a:lumMod val="75000"/>
                  </a:schemeClr>
                </a:solidFill>
              </a:rPr>
              <a:t>INFORMACIÓN A ENVIAR A LA COMISIÓN ESPECIAL MIXTA DE PRESUPUESTOS</a:t>
            </a:r>
            <a:endParaRPr lang="es-CL" sz="1400" b="0" dirty="0">
              <a:solidFill>
                <a:schemeClr val="tx2">
                  <a:lumMod val="75000"/>
                </a:schemeClr>
              </a:solidFill>
              <a:latin typeface="Arial"/>
            </a:endParaRPr>
          </a:p>
          <a:p>
            <a:endParaRPr lang="es-SV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uadroTexto 6"/>
          <p:cNvSpPr txBox="1"/>
          <p:nvPr/>
        </p:nvSpPr>
        <p:spPr>
          <a:xfrm>
            <a:off x="72880" y="6559550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73" y="1405717"/>
            <a:ext cx="10179364" cy="501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425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10" y="2352636"/>
            <a:ext cx="2356665" cy="216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279" y="65221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8" name="10 Título"/>
          <p:cNvSpPr txBox="1">
            <a:spLocks/>
          </p:cNvSpPr>
          <p:nvPr/>
        </p:nvSpPr>
        <p:spPr>
          <a:xfrm>
            <a:off x="609443" y="488880"/>
            <a:ext cx="10969943" cy="75406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614751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700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PARTIDA 21 “MINISTERIO DE DESARROLLO SOCIAL Y FAMILIA”</a:t>
            </a:r>
            <a:br>
              <a:rPr lang="es-CL" sz="25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</a:br>
            <a:r>
              <a:rPr lang="es-CL" sz="25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Estructura Presupuestaria</a:t>
            </a: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2212283362"/>
              </p:ext>
            </p:extLst>
          </p:nvPr>
        </p:nvGraphicFramePr>
        <p:xfrm>
          <a:off x="131835" y="3335450"/>
          <a:ext cx="2427201" cy="78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16 Diagrama"/>
          <p:cNvGraphicFramePr/>
          <p:nvPr>
            <p:extLst>
              <p:ext uri="{D42A27DB-BD31-4B8C-83A1-F6EECF244321}">
                <p14:modId xmlns:p14="http://schemas.microsoft.com/office/powerpoint/2010/main" val="2356756346"/>
              </p:ext>
            </p:extLst>
          </p:nvPr>
        </p:nvGraphicFramePr>
        <p:xfrm>
          <a:off x="2609850" y="5107067"/>
          <a:ext cx="813424" cy="884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40 Rectángulo"/>
          <p:cNvSpPr/>
          <p:nvPr/>
        </p:nvSpPr>
        <p:spPr>
          <a:xfrm>
            <a:off x="2644761" y="5238948"/>
            <a:ext cx="918849" cy="9465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kern="1200" dirty="0"/>
              <a:t> </a:t>
            </a:r>
            <a:endParaRPr lang="es-CL" sz="1200" kern="1200" dirty="0"/>
          </a:p>
        </p:txBody>
      </p:sp>
      <p:sp>
        <p:nvSpPr>
          <p:cNvPr id="54" name="53 Rectángulo"/>
          <p:cNvSpPr/>
          <p:nvPr/>
        </p:nvSpPr>
        <p:spPr>
          <a:xfrm>
            <a:off x="4705635" y="3328135"/>
            <a:ext cx="2304561" cy="7847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/>
              <a:t>SUBSECRETARÍA DE SERVICIOS SOCIALES</a:t>
            </a:r>
            <a:endParaRPr lang="es-CL" sz="1600" kern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29" y="1390650"/>
            <a:ext cx="8503174" cy="432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05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745" y="453504"/>
            <a:ext cx="12004159" cy="739027"/>
          </a:xfrm>
        </p:spPr>
        <p:txBody>
          <a:bodyPr>
            <a:normAutofit fontScale="90000"/>
          </a:bodyPr>
          <a:lstStyle/>
          <a:p>
            <a:r>
              <a:rPr lang="es-CL" sz="22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Ley de Presupuestos año 2021</a:t>
            </a:r>
            <a:br>
              <a:rPr lang="es-CL" sz="22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</a:br>
            <a:r>
              <a:rPr lang="es-CL" sz="2200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por Subsecretarías, Programas y/o Servicios Relacionados</a:t>
            </a:r>
            <a:br>
              <a:rPr lang="es-CL" sz="24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</a:br>
            <a:endParaRPr lang="es-CL" sz="1200" b="1" dirty="0">
              <a:solidFill>
                <a:schemeClr val="tx2">
                  <a:lumMod val="75000"/>
                </a:schemeClr>
              </a:solidFill>
              <a:latin typeface="Verdana" charset="0"/>
              <a:cs typeface="Verdana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5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64592" y="6473952"/>
            <a:ext cx="802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                                    </a:t>
            </a:r>
            <a:r>
              <a:rPr lang="es-CL" b="1" dirty="0">
                <a:solidFill>
                  <a:schemeClr val="bg1"/>
                </a:solidFill>
              </a:rPr>
              <a:t>     </a:t>
            </a:r>
            <a:r>
              <a:rPr lang="es-CL" dirty="0">
                <a:solidFill>
                  <a:schemeClr val="bg1"/>
                </a:solidFill>
              </a:rPr>
              <a:t>             </a:t>
            </a:r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Familia </a:t>
            </a:r>
            <a:endParaRPr lang="es-C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060" y="6516008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05719"/>
            <a:ext cx="5057775" cy="49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95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5060" y="257175"/>
            <a:ext cx="12004159" cy="990600"/>
          </a:xfrm>
        </p:spPr>
        <p:txBody>
          <a:bodyPr>
            <a:normAutofit fontScale="90000"/>
          </a:bodyPr>
          <a:lstStyle/>
          <a:p>
            <a:br>
              <a:rPr lang="es-CL" sz="2200" b="1" dirty="0">
                <a:solidFill>
                  <a:schemeClr val="tx2"/>
                </a:solidFill>
                <a:latin typeface="Verdana" charset="0"/>
                <a:cs typeface="Verdana" charset="0"/>
              </a:rPr>
            </a:br>
            <a:r>
              <a:rPr lang="es-CL" sz="22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Ley de Presupuestos año 2021</a:t>
            </a:r>
            <a:br>
              <a:rPr lang="es-CL" sz="22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</a:br>
            <a:r>
              <a:rPr lang="es-CL" sz="2200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Gráfico</a:t>
            </a:r>
            <a:r>
              <a:rPr lang="es-CL" sz="22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 </a:t>
            </a:r>
            <a:r>
              <a:rPr lang="es-CL" sz="2200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de los Programas Presupuestarios Partida 21</a:t>
            </a:r>
            <a:br>
              <a:rPr lang="es-CL" sz="2200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</a:br>
            <a:r>
              <a:rPr lang="es-CL" sz="2000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(Subsecretarias y Servicios Relacionados)</a:t>
            </a:r>
            <a:br>
              <a:rPr lang="es-CL" sz="2000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</a:br>
            <a:endParaRPr lang="es-CL" sz="2000" dirty="0">
              <a:solidFill>
                <a:schemeClr val="tx2">
                  <a:lumMod val="75000"/>
                </a:schemeClr>
              </a:solidFill>
              <a:latin typeface="Verdana" charset="0"/>
              <a:cs typeface="Verdana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0745" y="6532250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7" y="1423988"/>
            <a:ext cx="8018155" cy="44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73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0745" y="766097"/>
            <a:ext cx="12004159" cy="739027"/>
          </a:xfrm>
        </p:spPr>
        <p:txBody>
          <a:bodyPr>
            <a:normAutofit fontScale="90000"/>
          </a:bodyPr>
          <a:lstStyle/>
          <a:p>
            <a:r>
              <a:rPr lang="es-CL" sz="22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Ley de Presupuestos Año 2021</a:t>
            </a:r>
            <a:br>
              <a:rPr lang="es-CL" sz="22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</a:br>
            <a:r>
              <a:rPr lang="es-CL" sz="2200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  <a:t>por Subtítulos y Subsecretarías, Programas y/o Servicios Relacionados</a:t>
            </a:r>
            <a:br>
              <a:rPr lang="es-CL" sz="2400" b="1" dirty="0">
                <a:solidFill>
                  <a:schemeClr val="tx2">
                    <a:lumMod val="75000"/>
                  </a:schemeClr>
                </a:solidFill>
                <a:latin typeface="Verdana" charset="0"/>
                <a:cs typeface="Verdana" charset="0"/>
              </a:rPr>
            </a:br>
            <a:endParaRPr lang="es-CL" sz="1200" b="1" dirty="0">
              <a:solidFill>
                <a:schemeClr val="tx2">
                  <a:lumMod val="75000"/>
                </a:schemeClr>
              </a:solidFill>
              <a:latin typeface="Verdana" charset="0"/>
              <a:cs typeface="Verdana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DE33B-29C3-A64D-9297-00A5A1600F58}" type="slidenum">
              <a:rPr lang="es-ES" smtClean="0"/>
              <a:t>7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64592" y="6473952"/>
            <a:ext cx="802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</a:rPr>
              <a:t>                                    </a:t>
            </a:r>
            <a:r>
              <a:rPr lang="es-CL" b="1" dirty="0">
                <a:solidFill>
                  <a:schemeClr val="bg1"/>
                </a:solidFill>
              </a:rPr>
              <a:t>     </a:t>
            </a:r>
            <a:r>
              <a:rPr lang="es-CL" dirty="0">
                <a:solidFill>
                  <a:schemeClr val="bg1"/>
                </a:solidFill>
              </a:rPr>
              <a:t>             </a:t>
            </a:r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Familia </a:t>
            </a:r>
            <a:endParaRPr lang="es-CL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uadroTexto 5"/>
          <p:cNvSpPr txBox="1"/>
          <p:nvPr/>
        </p:nvSpPr>
        <p:spPr>
          <a:xfrm>
            <a:off x="90745" y="6532250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1910687"/>
            <a:ext cx="11586950" cy="259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9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20306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425784"/>
            <a:ext cx="11105374" cy="1127870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de Gastos Año 2021</a:t>
            </a:r>
          </a:p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 Partida 21-01-01 “SUBSECRETARIA DE SERVICIOS SOCIALES”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03" y="2006308"/>
            <a:ext cx="4694830" cy="136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096" y="2329278"/>
            <a:ext cx="5235931" cy="30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5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8279" y="6520306"/>
            <a:ext cx="3467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Ministerio de Desarrollo Social y Familia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quarter" idx="12"/>
          </p:nvPr>
        </p:nvSpPr>
        <p:spPr>
          <a:xfrm>
            <a:off x="558655" y="234715"/>
            <a:ext cx="11105374" cy="802515"/>
          </a:xfrm>
        </p:spPr>
        <p:txBody>
          <a:bodyPr>
            <a:noAutofit/>
          </a:bodyPr>
          <a:lstStyle/>
          <a:p>
            <a:pPr algn="ctr"/>
            <a:r>
              <a:rPr lang="es-CL" dirty="0">
                <a:solidFill>
                  <a:schemeClr val="tx2">
                    <a:lumMod val="75000"/>
                  </a:schemeClr>
                </a:solidFill>
              </a:rPr>
              <a:t>Presupuesto Año 2021 A nivel de Ley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 Partida 21-01-01 “SUBSECRETARIA DE SERVICIOS SOCIALES”</a:t>
            </a:r>
          </a:p>
          <a:p>
            <a:pPr algn="ctr"/>
            <a:r>
              <a:rPr lang="es-CL" sz="1600" dirty="0">
                <a:solidFill>
                  <a:schemeClr val="tx2">
                    <a:lumMod val="75000"/>
                  </a:schemeClr>
                </a:solidFill>
              </a:rPr>
              <a:t>(Cifras en M$)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963" y="1271693"/>
            <a:ext cx="4738569" cy="537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470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4766</TotalTime>
  <Words>1092</Words>
  <Application>Microsoft Office PowerPoint</Application>
  <PresentationFormat>Personalizado</PresentationFormat>
  <Paragraphs>155</Paragraphs>
  <Slides>38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Calibri</vt:lpstr>
      <vt:lpstr>gobCL</vt:lpstr>
      <vt:lpstr>Verdana</vt:lpstr>
      <vt:lpstr>Tema de Office</vt:lpstr>
      <vt:lpstr>Presentación de PowerPoint</vt:lpstr>
      <vt:lpstr>División de Administración y Finanzas Oficina de Gestión Presupuestaria </vt:lpstr>
      <vt:lpstr>Presentación de PowerPoint</vt:lpstr>
      <vt:lpstr>Presentación de PowerPoint</vt:lpstr>
      <vt:lpstr>Ley de Presupuestos año 2021 por Subsecretarías, Programas y/o Servicios Relacionados </vt:lpstr>
      <vt:lpstr> Ley de Presupuestos año 2021 Gráfico de los Programas Presupuestarios Partida 21 (Subsecretarias y Servicios Relacionados) </vt:lpstr>
      <vt:lpstr>Ley de Presupuestos Año 2021 por Subtítulos y Subsecretarías, Programas y/o Servicios Relacionados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Oficina de Gestión Presupuestaria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SECOM Digital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Paulina Perez Esquivel</dc:creator>
  <cp:lastModifiedBy>Rolando Ritter</cp:lastModifiedBy>
  <cp:revision>106</cp:revision>
  <dcterms:created xsi:type="dcterms:W3CDTF">2018-03-14T19:41:34Z</dcterms:created>
  <dcterms:modified xsi:type="dcterms:W3CDTF">2021-03-18T14:36:49Z</dcterms:modified>
</cp:coreProperties>
</file>